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3" r:id="rId2"/>
    <p:sldId id="281" r:id="rId3"/>
    <p:sldId id="283" r:id="rId4"/>
    <p:sldId id="287" r:id="rId5"/>
    <p:sldId id="264" r:id="rId6"/>
    <p:sldId id="282" r:id="rId7"/>
    <p:sldId id="286" r:id="rId8"/>
    <p:sldId id="285" r:id="rId9"/>
    <p:sldId id="284" r:id="rId10"/>
    <p:sldId id="270" r:id="rId11"/>
    <p:sldId id="269" r:id="rId12"/>
    <p:sldId id="268" r:id="rId13"/>
    <p:sldId id="265" r:id="rId14"/>
    <p:sldId id="266" r:id="rId15"/>
    <p:sldId id="271" r:id="rId16"/>
    <p:sldId id="278" r:id="rId17"/>
    <p:sldId id="288" r:id="rId18"/>
    <p:sldId id="272" r:id="rId19"/>
    <p:sldId id="277" r:id="rId20"/>
    <p:sldId id="276" r:id="rId21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6FD2"/>
    <a:srgbClr val="99CCFF"/>
    <a:srgbClr val="0F5494"/>
    <a:srgbClr val="3166CF"/>
    <a:srgbClr val="2D5EC1"/>
    <a:srgbClr val="FFD624"/>
    <a:srgbClr val="BDDE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72" autoAdjust="0"/>
    <p:restoredTop sz="94660"/>
  </p:normalViewPr>
  <p:slideViewPr>
    <p:cSldViewPr>
      <p:cViewPr varScale="1">
        <p:scale>
          <a:sx n="115" d="100"/>
          <a:sy n="115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hyperlink" Target="http://www.flutcore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www.google.nl/url?sa=i&amp;rct=j&amp;q=&amp;esrc=s&amp;source=images&amp;cd=&amp;cad=rja&amp;uact=8&amp;ved=0ahUKEwig7fL7n-LSAhVCaxQKHYnWC2AQjRwIBw&amp;url=https://www.erasmusmc.nl/viroscience/research/Projects/flunivac/?lang=en&amp;psig=AFQjCNGjNzY3EePyfSoxVFU64jeh6LdaLA&amp;ust=1490001938625776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00808"/>
            <a:ext cx="9144000" cy="2016224"/>
          </a:xfrm>
        </p:spPr>
        <p:txBody>
          <a:bodyPr/>
          <a:lstStyle/>
          <a:p>
            <a:r>
              <a:rPr lang="en-US" sz="4400" dirty="0"/>
              <a:t>Towards a next generation influenza </a:t>
            </a:r>
            <a:r>
              <a:rPr lang="en-US" sz="4400" dirty="0" smtClean="0"/>
              <a:t>vaccine to </a:t>
            </a:r>
            <a:r>
              <a:rPr lang="en-US" sz="4400" dirty="0"/>
              <a:t>protect citizens </a:t>
            </a:r>
            <a:r>
              <a:rPr lang="en-US" sz="4400" dirty="0" smtClean="0"/>
              <a:t>worldwide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293096"/>
            <a:ext cx="7848872" cy="1872208"/>
          </a:xfrm>
        </p:spPr>
        <p:txBody>
          <a:bodyPr/>
          <a:lstStyle/>
          <a:p>
            <a:r>
              <a:rPr lang="en-GB" dirty="0" smtClean="0"/>
              <a:t>Finnian Hanrahan</a:t>
            </a:r>
          </a:p>
          <a:p>
            <a:r>
              <a:rPr lang="en-GB" sz="2400" dirty="0" smtClean="0"/>
              <a:t>Infectious diseases and public </a:t>
            </a:r>
            <a:r>
              <a:rPr lang="en-GB" sz="2400" dirty="0" smtClean="0"/>
              <a:t>health</a:t>
            </a:r>
          </a:p>
          <a:p>
            <a:r>
              <a:rPr lang="en-GB" sz="2400" dirty="0" smtClean="0"/>
              <a:t>DG Research and Innovation</a:t>
            </a:r>
            <a:endParaRPr lang="en-GB" sz="2400" dirty="0" smtClean="0"/>
          </a:p>
          <a:p>
            <a:r>
              <a:rPr lang="en-GB" sz="2400" dirty="0" smtClean="0"/>
              <a:t>European Commission</a:t>
            </a:r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156176" y="6021288"/>
            <a:ext cx="280831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GB" sz="1600" kern="0" dirty="0" smtClean="0"/>
              <a:t>New Delhi</a:t>
            </a:r>
          </a:p>
          <a:p>
            <a:pPr algn="r"/>
            <a:r>
              <a:rPr lang="en-GB" sz="1600" kern="0" dirty="0" smtClean="0"/>
              <a:t>28 August 2018</a:t>
            </a:r>
            <a:endParaRPr lang="en-GB" sz="16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1/4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Human vaccine</a:t>
            </a:r>
          </a:p>
          <a:p>
            <a:endParaRPr lang="en-US" dirty="0"/>
          </a:p>
          <a:p>
            <a:r>
              <a:rPr lang="en-US" dirty="0" smtClean="0"/>
              <a:t>“improved </a:t>
            </a:r>
            <a:r>
              <a:rPr lang="en-US" dirty="0"/>
              <a:t>efficacy and safety, duration of immunity, and reactivity against an increased breadth of influenza </a:t>
            </a:r>
            <a:r>
              <a:rPr lang="en-US" dirty="0" smtClean="0"/>
              <a:t>strains”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“at </a:t>
            </a:r>
            <a:r>
              <a:rPr lang="en-US" dirty="0"/>
              <a:t>least pre-clinical and/or early clinical </a:t>
            </a:r>
            <a:r>
              <a:rPr lang="en-US" dirty="0" smtClean="0"/>
              <a:t>research”</a:t>
            </a:r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9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2/4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“include </a:t>
            </a:r>
            <a:r>
              <a:rPr lang="en-US" dirty="0"/>
              <a:t>validation of one or more candidate vaccine(s) in a human challenge </a:t>
            </a:r>
            <a:r>
              <a:rPr lang="en-US" dirty="0" smtClean="0"/>
              <a:t>model </a:t>
            </a:r>
            <a:r>
              <a:rPr lang="en-US" dirty="0"/>
              <a:t>of </a:t>
            </a:r>
            <a:r>
              <a:rPr lang="en-US" dirty="0" smtClean="0"/>
              <a:t>influenza</a:t>
            </a:r>
            <a:r>
              <a:rPr lang="en-US" dirty="0" smtClean="0"/>
              <a:t>,”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“and/or </a:t>
            </a:r>
            <a:r>
              <a:rPr lang="en-US" dirty="0"/>
              <a:t>work to improve the influenza human challenge model </a:t>
            </a:r>
            <a:r>
              <a:rPr lang="en-US" dirty="0" smtClean="0"/>
              <a:t>itself”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7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3/4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“suitability </a:t>
            </a:r>
            <a:r>
              <a:rPr lang="en-US" dirty="0"/>
              <a:t>of the interventions to be developed should be addressed and assessed for different population groups, as should the suitability of the candidate(s) to low- or middle-income </a:t>
            </a:r>
            <a:r>
              <a:rPr lang="en-US" dirty="0" smtClean="0"/>
              <a:t>settings”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“The </a:t>
            </a:r>
            <a:r>
              <a:rPr lang="en-US" dirty="0"/>
              <a:t>downstream constraints for the uptake of the intervention by national health systems should be taken into account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44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4/4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“Proposals </a:t>
            </a:r>
            <a:r>
              <a:rPr lang="en-US" dirty="0"/>
              <a:t>should include participants from a variety of different disciplines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8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Impact 1/3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“Further </a:t>
            </a:r>
            <a:r>
              <a:rPr lang="en-IE" dirty="0" smtClean="0"/>
              <a:t>the development of a vaccine that could be effective against an increased breadth of seasonal strains and/or from the outset of a large-scale influenza pandemic</a:t>
            </a:r>
            <a:r>
              <a:rPr lang="en-IE" dirty="0" smtClean="0"/>
              <a:t>.”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“Utilisation </a:t>
            </a:r>
            <a:r>
              <a:rPr lang="en-IE" dirty="0" smtClean="0"/>
              <a:t>of and/or further improvement of the human challenge model of influenza as a tool for candidate vaccine(s) assessment</a:t>
            </a:r>
            <a:r>
              <a:rPr lang="en-IE" dirty="0" smtClean="0"/>
              <a:t>.”</a:t>
            </a: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41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Impact 2/3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“Contribute </a:t>
            </a:r>
            <a:r>
              <a:rPr lang="en-US" dirty="0"/>
              <a:t>to the reduction of the burden of influenza outbreaks worldwide, particularly in Europe and India. Contribute to the achievement of Sustainable Development Goal 3, to ensure health and well-being for all, at every stage of life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Impact 2/3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“Specific </a:t>
            </a:r>
            <a:r>
              <a:rPr lang="en-US" dirty="0"/>
              <a:t>to India, boost initiatives like the National Health Mission and Biopharma Mission [Innovate in India (I3)] of the Government of India by developing affordable biopharmaceuticals, including vaccines, for citizens the world over</a:t>
            </a:r>
            <a:r>
              <a:rPr lang="en-US" dirty="0" smtClean="0"/>
              <a:t>.”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0583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103"/>
            <a:ext cx="8229600" cy="936625"/>
          </a:xfrm>
        </p:spPr>
        <p:txBody>
          <a:bodyPr/>
          <a:lstStyle/>
          <a:p>
            <a:r>
              <a:rPr lang="en-GB" dirty="0" smtClean="0"/>
              <a:t>Helpful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1356"/>
            <a:ext cx="8229600" cy="3633788"/>
          </a:xfrm>
        </p:spPr>
        <p:txBody>
          <a:bodyPr/>
          <a:lstStyle/>
          <a:p>
            <a:r>
              <a:rPr lang="en-US" i="0" dirty="0" smtClean="0"/>
              <a:t>UN Sustainable Development Goal 3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0" dirty="0" smtClean="0">
                <a:solidFill>
                  <a:srgbClr val="3E6FD2"/>
                </a:solidFill>
              </a:rPr>
              <a:t>https</a:t>
            </a:r>
            <a:r>
              <a:rPr lang="en-US" i="0" dirty="0">
                <a:solidFill>
                  <a:srgbClr val="3E6FD2"/>
                </a:solidFill>
              </a:rPr>
              <a:t>://sustainabledevelopment.un.org/sdg3</a:t>
            </a:r>
            <a:endParaRPr lang="en-US" i="0" dirty="0" smtClean="0">
              <a:solidFill>
                <a:srgbClr val="3E6FD2"/>
              </a:solidFill>
            </a:endParaRPr>
          </a:p>
          <a:p>
            <a:r>
              <a:rPr lang="en-US" i="0" dirty="0" smtClean="0"/>
              <a:t>Human Challenge Trials for Vaccine Development: regulatory considerations, </a:t>
            </a:r>
            <a:r>
              <a:rPr lang="en-US" i="0" dirty="0"/>
              <a:t>World Health Organization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0" dirty="0" smtClean="0">
                <a:solidFill>
                  <a:srgbClr val="3E6FD2"/>
                </a:solidFill>
              </a:rPr>
              <a:t>www.who.int/biologicals/expert_committee/Human_challenge_Trials_IK_final.pdf</a:t>
            </a:r>
          </a:p>
          <a:p>
            <a:r>
              <a:rPr lang="en-US" i="0" dirty="0" smtClean="0"/>
              <a:t>National </a:t>
            </a:r>
            <a:r>
              <a:rPr lang="en-US" i="0" dirty="0"/>
              <a:t>Health Mission, Government of </a:t>
            </a:r>
            <a:r>
              <a:rPr lang="en-US" i="0" dirty="0" smtClean="0"/>
              <a:t>India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0" dirty="0" smtClean="0">
                <a:solidFill>
                  <a:srgbClr val="3E6FD2"/>
                </a:solidFill>
              </a:rPr>
              <a:t>www.nhm.gov.in/nhm.html</a:t>
            </a:r>
          </a:p>
          <a:p>
            <a:r>
              <a:rPr lang="en-GB" i="0" dirty="0" smtClean="0"/>
              <a:t>Innovate </a:t>
            </a:r>
            <a:r>
              <a:rPr lang="en-GB" i="0" dirty="0"/>
              <a:t>in India (i3), Government of </a:t>
            </a:r>
            <a:r>
              <a:rPr lang="en-GB" i="0" dirty="0" smtClean="0"/>
              <a:t>India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0" dirty="0" smtClean="0">
                <a:solidFill>
                  <a:srgbClr val="3E6FD2"/>
                </a:solidFill>
              </a:rPr>
              <a:t>www.dbtindia.nic.in/press-release-for-launch-of-national-biopharma-mission</a:t>
            </a:r>
          </a:p>
          <a:p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48454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672"/>
            <a:ext cx="8229600" cy="936625"/>
          </a:xfrm>
        </p:spPr>
        <p:txBody>
          <a:bodyPr/>
          <a:lstStyle/>
          <a:p>
            <a:r>
              <a:rPr lang="en-GB" dirty="0" smtClean="0"/>
              <a:t>Final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633788"/>
          </a:xfrm>
        </p:spPr>
        <p:txBody>
          <a:bodyPr/>
          <a:lstStyle/>
          <a:p>
            <a:r>
              <a:rPr lang="en-GB" i="0" u="sng" dirty="0" smtClean="0"/>
              <a:t>Read the call text carefully</a:t>
            </a:r>
            <a:endParaRPr lang="en-GB" i="0" dirty="0"/>
          </a:p>
          <a:p>
            <a:endParaRPr lang="en-GB" i="0" dirty="0" smtClean="0"/>
          </a:p>
          <a:p>
            <a:r>
              <a:rPr lang="en-GB" i="0" dirty="0" smtClean="0"/>
              <a:t>Note deadline – 16 April </a:t>
            </a:r>
            <a:r>
              <a:rPr lang="en-GB" i="0" dirty="0" smtClean="0"/>
              <a:t>2019, </a:t>
            </a:r>
            <a:r>
              <a:rPr lang="en-GB" i="0" dirty="0" smtClean="0"/>
              <a:t>17:00 </a:t>
            </a:r>
            <a:r>
              <a:rPr lang="en-GB" i="0" dirty="0" smtClean="0"/>
              <a:t>Belgian </a:t>
            </a:r>
            <a:r>
              <a:rPr lang="en-GB" i="0" dirty="0" smtClean="0"/>
              <a:t>time</a:t>
            </a:r>
            <a:endParaRPr lang="en-GB" i="0" dirty="0"/>
          </a:p>
          <a:p>
            <a:endParaRPr lang="en-GB" i="0" u="sng" dirty="0" smtClean="0"/>
          </a:p>
          <a:p>
            <a:r>
              <a:rPr lang="en-GB" i="0" dirty="0" smtClean="0"/>
              <a:t>Evaluation of proposals is by </a:t>
            </a:r>
            <a:r>
              <a:rPr lang="en-GB" b="1" i="0" dirty="0" smtClean="0"/>
              <a:t>independent experts</a:t>
            </a:r>
            <a:r>
              <a:rPr lang="en-GB" i="0" dirty="0" smtClean="0"/>
              <a:t>, not by European Commission or Department of Biotechnology</a:t>
            </a:r>
          </a:p>
          <a:p>
            <a:endParaRPr lang="en-GB" i="0" dirty="0"/>
          </a:p>
          <a:p>
            <a:r>
              <a:rPr lang="en-GB" i="0" dirty="0" smtClean="0"/>
              <a:t>So seek the advice of colleagues or others in the field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215328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 Delegation in India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9508"/>
            <a:ext cx="8229600" cy="3633788"/>
          </a:xfrm>
        </p:spPr>
        <p:txBody>
          <a:bodyPr/>
          <a:lstStyle/>
          <a:p>
            <a:r>
              <a:rPr lang="en-GB" i="0" dirty="0" smtClean="0"/>
              <a:t>Available to help with questions</a:t>
            </a:r>
          </a:p>
          <a:p>
            <a:endParaRPr lang="en-GB" i="0" dirty="0"/>
          </a:p>
          <a:p>
            <a:r>
              <a:rPr lang="en-GB" i="0" dirty="0" smtClean="0"/>
              <a:t>delegation-india-ri@eeas.europa.eu</a:t>
            </a:r>
            <a:endParaRPr lang="en-GB" i="0" dirty="0"/>
          </a:p>
          <a:p>
            <a:endParaRPr lang="en-GB" i="0" dirty="0" smtClean="0"/>
          </a:p>
          <a:p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21225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3324"/>
            <a:ext cx="8229600" cy="514595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i="0" dirty="0" smtClean="0"/>
              <a:t>Burden of flu in Europe, India and the world</a:t>
            </a:r>
          </a:p>
          <a:p>
            <a:pPr marL="457200" indent="-457200">
              <a:buFont typeface="+mj-lt"/>
              <a:buAutoNum type="arabicPeriod"/>
            </a:pPr>
            <a:endParaRPr lang="en-GB" i="0" dirty="0"/>
          </a:p>
          <a:p>
            <a:pPr marL="457200" indent="-457200">
              <a:buFont typeface="+mj-lt"/>
              <a:buAutoNum type="arabicPeriod"/>
            </a:pPr>
            <a:r>
              <a:rPr lang="en-GB" i="0" dirty="0" smtClean="0"/>
              <a:t>Brief overview of Horizon 2020, the European Union’s research funding programme</a:t>
            </a:r>
          </a:p>
          <a:p>
            <a:pPr marL="457200" indent="-457200">
              <a:buFont typeface="+mj-lt"/>
              <a:buAutoNum type="arabicPeriod"/>
            </a:pPr>
            <a:endParaRPr lang="en-GB" i="0" dirty="0"/>
          </a:p>
          <a:p>
            <a:pPr marL="457200" indent="-457200">
              <a:buFont typeface="+mj-lt"/>
              <a:buAutoNum type="arabicPeriod"/>
            </a:pPr>
            <a:r>
              <a:rPr lang="en-GB" i="0" dirty="0" smtClean="0"/>
              <a:t>Previous next-generation influenza vaccine research by the European Union</a:t>
            </a:r>
          </a:p>
          <a:p>
            <a:pPr marL="457200" indent="-457200">
              <a:buFont typeface="+mj-lt"/>
              <a:buAutoNum type="arabicPeriod"/>
            </a:pPr>
            <a:endParaRPr lang="en-GB" i="0" dirty="0"/>
          </a:p>
          <a:p>
            <a:pPr marL="457200" indent="-457200">
              <a:buFont typeface="+mj-lt"/>
              <a:buAutoNum type="arabicPeriod"/>
            </a:pPr>
            <a:r>
              <a:rPr lang="en-GB" i="0" dirty="0" smtClean="0"/>
              <a:t>Overview of call topic</a:t>
            </a:r>
          </a:p>
          <a:p>
            <a:pPr marL="457200" indent="-457200">
              <a:buFont typeface="+mj-lt"/>
              <a:buAutoNum type="arabicPeriod"/>
            </a:pPr>
            <a:endParaRPr lang="en-GB" i="0" dirty="0" smtClean="0"/>
          </a:p>
          <a:p>
            <a:pPr marL="457200" indent="-457200">
              <a:buFont typeface="+mj-lt"/>
              <a:buAutoNum type="arabicPeriod"/>
            </a:pPr>
            <a:r>
              <a:rPr lang="en-GB" i="0" dirty="0" smtClean="0"/>
              <a:t>Recommendations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372140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2952849"/>
          </a:xfrm>
        </p:spPr>
        <p:txBody>
          <a:bodyPr/>
          <a:lstStyle/>
          <a:p>
            <a:pPr algn="ctr"/>
            <a:r>
              <a:rPr lang="en-GB" dirty="0" smtClean="0"/>
              <a:t>Thank you to the Department of Biotechnology, Ministry of Science &amp; Technology</a:t>
            </a:r>
            <a:endParaRPr lang="en-GB" dirty="0"/>
          </a:p>
        </p:txBody>
      </p:sp>
      <p:pic>
        <p:nvPicPr>
          <p:cNvPr id="3078" name="Picture 6" descr="https://cdn.biotecnika.org/wp-content/uploads/2016/03/dbt-logo.png?utm_source=BioTecNika.org&amp;utm_medium=external_links&amp;utm_term=Biotecnika&amp;utm_content=Biotecnika&amp;utm_campaign=biotecnika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851" y="3501008"/>
            <a:ext cx="3264297" cy="223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0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influenza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33788"/>
          </a:xfrm>
        </p:spPr>
        <p:txBody>
          <a:bodyPr/>
          <a:lstStyle/>
          <a:p>
            <a:r>
              <a:rPr lang="en-GB" i="0" dirty="0" smtClean="0"/>
              <a:t>10-30% of Europe’s population infected each winter</a:t>
            </a:r>
          </a:p>
          <a:p>
            <a:endParaRPr lang="en-GB" i="0" dirty="0" smtClean="0"/>
          </a:p>
          <a:p>
            <a:r>
              <a:rPr lang="en-GB" i="0" dirty="0" smtClean="0"/>
              <a:t>Hundreds of thousands are hospitalised</a:t>
            </a:r>
          </a:p>
          <a:p>
            <a:endParaRPr lang="en-GB" i="0" dirty="0"/>
          </a:p>
          <a:p>
            <a:r>
              <a:rPr lang="en-GB" i="0" dirty="0" smtClean="0"/>
              <a:t>15,000-70,000 die in Europe each year</a:t>
            </a:r>
          </a:p>
          <a:p>
            <a:endParaRPr lang="en-GB" i="0" dirty="0"/>
          </a:p>
          <a:p>
            <a:endParaRPr lang="en-GB" i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42528"/>
            <a:ext cx="2383460" cy="21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7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influenza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0" dirty="0" smtClean="0"/>
              <a:t>Huge burden of flu in India, with repeated H1N1 outbreaks in recent years</a:t>
            </a:r>
          </a:p>
          <a:p>
            <a:endParaRPr lang="en-GB" i="0" dirty="0"/>
          </a:p>
          <a:p>
            <a:r>
              <a:rPr lang="en-GB" i="0" dirty="0" smtClean="0"/>
              <a:t>Globally around 500,000 deaths each year</a:t>
            </a:r>
          </a:p>
          <a:p>
            <a:endParaRPr lang="en-GB" i="0" dirty="0"/>
          </a:p>
          <a:p>
            <a:r>
              <a:rPr lang="en-GB" i="0" dirty="0" smtClean="0"/>
              <a:t>Constant threat of new pandemic, </a:t>
            </a:r>
            <a:r>
              <a:rPr lang="en-GB" i="0" dirty="0" err="1" smtClean="0"/>
              <a:t>eg</a:t>
            </a:r>
            <a:r>
              <a:rPr lang="en-GB" i="0" dirty="0" smtClean="0"/>
              <a:t>. avian flu</a:t>
            </a:r>
          </a:p>
          <a:p>
            <a:endParaRPr lang="en-GB" i="0" dirty="0"/>
          </a:p>
          <a:p>
            <a:r>
              <a:rPr lang="en-GB" i="0" dirty="0" smtClean="0"/>
              <a:t>Limited effectiveness of existing influenza vaccines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30820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7" y="332656"/>
            <a:ext cx="8373616" cy="936625"/>
          </a:xfrm>
        </p:spPr>
        <p:txBody>
          <a:bodyPr/>
          <a:lstStyle/>
          <a:p>
            <a:r>
              <a:rPr lang="en-GB" dirty="0" smtClean="0"/>
              <a:t>Horizon 2020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1" t="10742" r="17755"/>
          <a:stretch/>
        </p:blipFill>
        <p:spPr>
          <a:xfrm>
            <a:off x="5364088" y="1933514"/>
            <a:ext cx="3779913" cy="380393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373616" cy="3633788"/>
          </a:xfrm>
        </p:spPr>
        <p:txBody>
          <a:bodyPr/>
          <a:lstStyle/>
          <a:p>
            <a:r>
              <a:rPr lang="en-GB" i="0" dirty="0" smtClean="0"/>
              <a:t>The European Union’s largest Research and</a:t>
            </a:r>
          </a:p>
          <a:p>
            <a:pPr marL="0" indent="0">
              <a:buNone/>
            </a:pPr>
            <a:r>
              <a:rPr lang="en-GB" i="0" dirty="0" smtClean="0"/>
              <a:t>Innovation programme ever</a:t>
            </a:r>
          </a:p>
          <a:p>
            <a:pPr marL="0" indent="0">
              <a:buNone/>
            </a:pPr>
            <a:endParaRPr lang="en-GB" i="0" dirty="0"/>
          </a:p>
          <a:p>
            <a:r>
              <a:rPr lang="en-GB" i="0" dirty="0" smtClean="0"/>
              <a:t>€80 billion between 2014-2020</a:t>
            </a:r>
          </a:p>
          <a:p>
            <a:pPr marL="0" indent="0">
              <a:buNone/>
            </a:pPr>
            <a:r>
              <a:rPr lang="en-GB" i="0" dirty="0" smtClean="0"/>
              <a:t>(</a:t>
            </a:r>
            <a:r>
              <a:rPr lang="en-GB" i="0" dirty="0" err="1" smtClean="0"/>
              <a:t>Rs</a:t>
            </a:r>
            <a:r>
              <a:rPr lang="en-GB" i="0" dirty="0" smtClean="0"/>
              <a:t> 65 lakh crore)</a:t>
            </a:r>
          </a:p>
          <a:p>
            <a:pPr marL="0" indent="0">
              <a:buNone/>
            </a:pPr>
            <a:endParaRPr lang="en-GB" i="0" dirty="0"/>
          </a:p>
          <a:p>
            <a:r>
              <a:rPr lang="en-GB" i="0" dirty="0" smtClean="0"/>
              <a:t>Open to the World: international</a:t>
            </a:r>
          </a:p>
          <a:p>
            <a:pPr marL="0" indent="0">
              <a:buNone/>
            </a:pPr>
            <a:r>
              <a:rPr lang="en-GB" i="0" dirty="0" smtClean="0"/>
              <a:t>participation is crucial to solve</a:t>
            </a:r>
          </a:p>
          <a:p>
            <a:pPr marL="0" indent="0">
              <a:buNone/>
            </a:pPr>
            <a:r>
              <a:rPr lang="en-GB" i="0" dirty="0" smtClean="0"/>
              <a:t>research challenges</a:t>
            </a:r>
          </a:p>
        </p:txBody>
      </p:sp>
    </p:spTree>
    <p:extLst>
      <p:ext uri="{BB962C8B-B14F-4D97-AF65-F5344CB8AC3E}">
        <p14:creationId xmlns:p14="http://schemas.microsoft.com/office/powerpoint/2010/main" val="15708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8680"/>
            <a:ext cx="8229600" cy="936625"/>
          </a:xfrm>
        </p:spPr>
        <p:txBody>
          <a:bodyPr/>
          <a:lstStyle/>
          <a:p>
            <a:r>
              <a:rPr lang="en-GB" dirty="0" smtClean="0"/>
              <a:t>Previous next-gen influenza vaccine research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633788"/>
          </a:xfrm>
        </p:spPr>
        <p:txBody>
          <a:bodyPr/>
          <a:lstStyle/>
          <a:p>
            <a:r>
              <a:rPr lang="en-GB" i="0" dirty="0" smtClean="0"/>
              <a:t>In 2013 five projects were funded (total €25 million / </a:t>
            </a:r>
            <a:r>
              <a:rPr lang="en-GB" i="0" dirty="0" err="1" smtClean="0"/>
              <a:t>Rs</a:t>
            </a:r>
            <a:r>
              <a:rPr lang="en-GB" i="0" dirty="0" smtClean="0"/>
              <a:t> 203 crore)</a:t>
            </a:r>
          </a:p>
          <a:p>
            <a:endParaRPr lang="en-GB" i="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3" name="Picture 4" descr="FLUTCO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823" y="3206486"/>
            <a:ext cx="3216876" cy="63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DUFLUVAC-logo-4,5 cm_1308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4" r="28583"/>
          <a:stretch>
            <a:fillRect/>
          </a:stretch>
        </p:blipFill>
        <p:spPr bwMode="auto">
          <a:xfrm>
            <a:off x="467544" y="2708920"/>
            <a:ext cx="2139546" cy="162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rc_mi" descr="Afbeeldingsresultaat voor flunivac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68960"/>
            <a:ext cx="2376264" cy="96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logo_title_contac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073"/>
          <a:stretch>
            <a:fillRect/>
          </a:stretch>
        </p:blipFill>
        <p:spPr bwMode="auto">
          <a:xfrm>
            <a:off x="4492014" y="4293096"/>
            <a:ext cx="266999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1" descr="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512" y="4294436"/>
            <a:ext cx="1471368" cy="129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6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993828"/>
          </a:xfrm>
        </p:spPr>
        <p:txBody>
          <a:bodyPr/>
          <a:lstStyle/>
          <a:p>
            <a:r>
              <a:rPr lang="en-GB" i="0" dirty="0"/>
              <a:t>With these projects </a:t>
            </a:r>
            <a:r>
              <a:rPr lang="en-GB" i="0" dirty="0" smtClean="0"/>
              <a:t>coming to an end, a meeting was held in June 2017 to evaluate the field</a:t>
            </a:r>
          </a:p>
          <a:p>
            <a:endParaRPr lang="en-GB" i="0" dirty="0"/>
          </a:p>
          <a:p>
            <a:r>
              <a:rPr lang="en-GB" i="0" dirty="0" smtClean="0"/>
              <a:t>The five EU-funded projects had made considerable progress, including two phase </a:t>
            </a:r>
            <a:r>
              <a:rPr lang="en-GB" i="0" dirty="0" err="1" smtClean="0"/>
              <a:t>IIb</a:t>
            </a:r>
            <a:r>
              <a:rPr lang="en-GB" i="0" dirty="0" smtClean="0"/>
              <a:t> trials in Europe</a:t>
            </a:r>
          </a:p>
          <a:p>
            <a:endParaRPr lang="en-GB" i="0" dirty="0"/>
          </a:p>
          <a:p>
            <a:r>
              <a:rPr lang="en-GB" i="0" dirty="0" smtClean="0"/>
              <a:t>However, flu is still a very large danger; the need for more work towards a next generation vaccine </a:t>
            </a:r>
            <a:r>
              <a:rPr lang="en-GB" i="0" dirty="0"/>
              <a:t>i</a:t>
            </a:r>
            <a:r>
              <a:rPr lang="en-GB" i="0" dirty="0" smtClean="0"/>
              <a:t>s clear</a:t>
            </a:r>
          </a:p>
          <a:p>
            <a:endParaRPr lang="en-GB" i="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8313" y="54868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dirty="0" smtClean="0"/>
              <a:t>The need for new funding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77715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Europe and India fighting flu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0" dirty="0" smtClean="0"/>
              <a:t>Flu is a fundamentally global challenge</a:t>
            </a:r>
          </a:p>
          <a:p>
            <a:endParaRPr lang="en-GB" i="0" dirty="0"/>
          </a:p>
          <a:p>
            <a:r>
              <a:rPr lang="en-GB" i="0" dirty="0" smtClean="0"/>
              <a:t>Developing a next-generation vaccine is complex and needs the greatest researchers</a:t>
            </a:r>
          </a:p>
          <a:p>
            <a:endParaRPr lang="en-GB" i="0" dirty="0"/>
          </a:p>
          <a:p>
            <a:r>
              <a:rPr lang="en-GB" i="0" dirty="0" smtClean="0"/>
              <a:t>Thank you to the Department of Biotechnology for joining us in this effort!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39338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96431"/>
            <a:ext cx="9144000" cy="936625"/>
          </a:xfrm>
        </p:spPr>
        <p:txBody>
          <a:bodyPr/>
          <a:lstStyle/>
          <a:p>
            <a:r>
              <a:rPr lang="en-US" sz="3600" dirty="0" smtClean="0"/>
              <a:t>  Towards </a:t>
            </a:r>
            <a:r>
              <a:rPr lang="en-US" sz="3600" dirty="0"/>
              <a:t>a next </a:t>
            </a:r>
            <a:r>
              <a:rPr lang="en-US" sz="3600" dirty="0" smtClean="0"/>
              <a:t>generation</a:t>
            </a:r>
            <a:br>
              <a:rPr lang="en-US" sz="3600" dirty="0" smtClean="0"/>
            </a:br>
            <a:r>
              <a:rPr lang="en-US" sz="3600" dirty="0" smtClean="0"/>
              <a:t>influenza </a:t>
            </a:r>
            <a:r>
              <a:rPr lang="en-US" sz="3600" dirty="0"/>
              <a:t>vaccine to protect citizens worldwide – an EU-India collaboration</a:t>
            </a:r>
            <a:br>
              <a:rPr lang="en-US" sz="3600" dirty="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2807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807</TotalTime>
  <Words>670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Verdana</vt:lpstr>
      <vt:lpstr>Default Design</vt:lpstr>
      <vt:lpstr>Towards a next generation influenza vaccine to protect citizens worldwide</vt:lpstr>
      <vt:lpstr>PowerPoint Presentation</vt:lpstr>
      <vt:lpstr>The influenza challenge</vt:lpstr>
      <vt:lpstr>The influenza challenge</vt:lpstr>
      <vt:lpstr>Horizon 2020</vt:lpstr>
      <vt:lpstr>Previous next-gen influenza vaccine research </vt:lpstr>
      <vt:lpstr>PowerPoint Presentation</vt:lpstr>
      <vt:lpstr>Europe and India fighting flu together</vt:lpstr>
      <vt:lpstr>  Towards a next generation influenza vaccine to protect citizens worldwide – an EU-India collaboration </vt:lpstr>
      <vt:lpstr>Scope 1/4</vt:lpstr>
      <vt:lpstr>Scope 2/4</vt:lpstr>
      <vt:lpstr>Scope 3/4</vt:lpstr>
      <vt:lpstr>Scope 4/4</vt:lpstr>
      <vt:lpstr>Expected Impact 1/3</vt:lpstr>
      <vt:lpstr>Expected Impact 2/3</vt:lpstr>
      <vt:lpstr>Expected Impact 2/3</vt:lpstr>
      <vt:lpstr>Helpful references</vt:lpstr>
      <vt:lpstr>Final recommendations</vt:lpstr>
      <vt:lpstr>EU Delegation in India</vt:lpstr>
      <vt:lpstr>Thank you to the Department of Biotechnology, Ministry of Science &amp; Technology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HANRAHAN Finnian (RTD)</dc:creator>
  <cp:lastModifiedBy>HANRAHAN Finnian (RTD)</cp:lastModifiedBy>
  <cp:revision>49</cp:revision>
  <cp:lastPrinted>2018-08-24T10:29:54Z</cp:lastPrinted>
  <dcterms:created xsi:type="dcterms:W3CDTF">2018-08-20T07:26:22Z</dcterms:created>
  <dcterms:modified xsi:type="dcterms:W3CDTF">2018-08-24T10:30:26Z</dcterms:modified>
</cp:coreProperties>
</file>